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Open Sans" panose="020B0606030504020204" pitchFamily="34" charset="0"/>
      <p:regular r:id="rId13"/>
      <p:bold r:id="rId14"/>
    </p:embeddedFont>
    <p:embeddedFont>
      <p:font typeface="Open Sans Bold" panose="020B0806030504020204" pitchFamily="34" charset="0"/>
      <p:bold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2" d="100"/>
          <a:sy n="52" d="100"/>
        </p:scale>
        <p:origin x="88" y="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3748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914644"/>
            <a:ext cx="7556421" cy="1956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7700"/>
              </a:lnSpc>
              <a:buNone/>
            </a:pPr>
            <a:r>
              <a:rPr lang="en-US" sz="61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Pemahaman ISO 17025</a:t>
            </a:r>
            <a:endParaRPr lang="en-US" sz="6150" dirty="0"/>
          </a:p>
        </p:txBody>
      </p:sp>
      <p:sp>
        <p:nvSpPr>
          <p:cNvPr id="4" name="Text 1"/>
          <p:cNvSpPr/>
          <p:nvPr/>
        </p:nvSpPr>
        <p:spPr>
          <a:xfrm>
            <a:off x="6280190" y="4211241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ISO 17025 adalah standar internasional yang menetapkan persyaratan umum untuk kompetensi laboratorium pengujian dan kalibrasi. Standar ini memastikan bahwa laboratorium menghasilkan hasil yang valid dan dapat diandalkan.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5934908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810" y="5942528"/>
            <a:ext cx="347663" cy="3476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756440" y="5918002"/>
            <a:ext cx="1826776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by Yudipedia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111091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Pengantar: Apa itu ISO 17025?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12396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57355" y="3208973"/>
            <a:ext cx="15585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7017306" y="3123962"/>
            <a:ext cx="29277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Sistem Manajemen Mutu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017306" y="3968710"/>
            <a:ext cx="2927747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ISO 17025 menetapkan persyaratan untuk sistem manajemen mutu dalam laboratorium.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10171867" y="312396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324028" y="3208973"/>
            <a:ext cx="205859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10908983" y="312396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Kompetensi Teknis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0908983" y="3614380"/>
            <a:ext cx="2927747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Standar ini juga menetapkan persyaratan untuk kompetensi teknis laboratorium.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6280190" y="5902285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39019" y="5987296"/>
            <a:ext cx="19264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7017306" y="5902285"/>
            <a:ext cx="359378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Pengakuan Internasional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017306" y="6392704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Akreditasi ISO 17025 memberikan pengakuan internasional atas kompetensi laboratorium.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85511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Persyaratan Umum Kompetensi Laboratorium Pengujian dan Kalibrasi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417004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Organisasi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751189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Laboratorium harus memiliki struktur organisasi yang jelas dan manajemen yang efektif.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5332928" y="417004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Personel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32928" y="4751189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Laboratorium harus memiliki personel yang kompeten dan terlatih dengan baik.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872067" y="417004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Fasilitas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72067" y="4751189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Laboratorium harus memiliki fasilitas yang sesuai dan kondisi lingkungan yang terkendali.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9626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897" y="3153728"/>
            <a:ext cx="12682418" cy="624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900"/>
              </a:lnSpc>
              <a:buNone/>
            </a:pPr>
            <a:r>
              <a:rPr lang="en-US" sz="39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Struktur Organisasi dan Manajemen Laboratorium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7303770" y="4077295"/>
            <a:ext cx="22860" cy="3494723"/>
          </a:xfrm>
          <a:prstGeom prst="roundRect">
            <a:avLst>
              <a:gd name="adj" fmla="val 366921"/>
            </a:avLst>
          </a:prstGeom>
          <a:solidFill>
            <a:srgbClr val="E5BEB2"/>
          </a:solidFill>
          <a:ln/>
        </p:spPr>
      </p:sp>
      <p:sp>
        <p:nvSpPr>
          <p:cNvPr id="5" name="Shape 2"/>
          <p:cNvSpPr/>
          <p:nvPr/>
        </p:nvSpPr>
        <p:spPr>
          <a:xfrm>
            <a:off x="6414492" y="4515207"/>
            <a:ext cx="698897" cy="22860"/>
          </a:xfrm>
          <a:prstGeom prst="roundRect">
            <a:avLst>
              <a:gd name="adj" fmla="val 366921"/>
            </a:avLst>
          </a:prstGeom>
          <a:solidFill>
            <a:srgbClr val="E5BEB2"/>
          </a:solidFill>
          <a:ln/>
        </p:spPr>
      </p:sp>
      <p:sp>
        <p:nvSpPr>
          <p:cNvPr id="6" name="Shape 3"/>
          <p:cNvSpPr/>
          <p:nvPr/>
        </p:nvSpPr>
        <p:spPr>
          <a:xfrm>
            <a:off x="7090529" y="4301966"/>
            <a:ext cx="449342" cy="449342"/>
          </a:xfrm>
          <a:prstGeom prst="roundRect">
            <a:avLst>
              <a:gd name="adj" fmla="val 18667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246620" y="4376857"/>
            <a:ext cx="137160" cy="2995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1</a:t>
            </a:r>
            <a:endParaRPr lang="en-US" sz="2350" dirty="0"/>
          </a:p>
        </p:txBody>
      </p:sp>
      <p:sp>
        <p:nvSpPr>
          <p:cNvPr id="8" name="Text 5"/>
          <p:cNvSpPr/>
          <p:nvPr/>
        </p:nvSpPr>
        <p:spPr>
          <a:xfrm>
            <a:off x="3720584" y="4276963"/>
            <a:ext cx="2496264" cy="312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Kepemimpinan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698897" y="4708803"/>
            <a:ext cx="5517952" cy="638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Laboratorium harus memiliki kepemimpinan yang efektif dan manajemen yang jelas.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7517011" y="5513665"/>
            <a:ext cx="698897" cy="22860"/>
          </a:xfrm>
          <a:prstGeom prst="roundRect">
            <a:avLst>
              <a:gd name="adj" fmla="val 366921"/>
            </a:avLst>
          </a:prstGeom>
          <a:solidFill>
            <a:srgbClr val="E5BEB2"/>
          </a:solidFill>
          <a:ln/>
        </p:spPr>
      </p:sp>
      <p:sp>
        <p:nvSpPr>
          <p:cNvPr id="11" name="Shape 8"/>
          <p:cNvSpPr/>
          <p:nvPr/>
        </p:nvSpPr>
        <p:spPr>
          <a:xfrm>
            <a:off x="7090529" y="5300424"/>
            <a:ext cx="449342" cy="449342"/>
          </a:xfrm>
          <a:prstGeom prst="roundRect">
            <a:avLst>
              <a:gd name="adj" fmla="val 18667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224593" y="5375315"/>
            <a:ext cx="181213" cy="2995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2</a:t>
            </a:r>
            <a:endParaRPr lang="en-US" sz="2350" dirty="0"/>
          </a:p>
        </p:txBody>
      </p:sp>
      <p:sp>
        <p:nvSpPr>
          <p:cNvPr id="13" name="Text 10"/>
          <p:cNvSpPr/>
          <p:nvPr/>
        </p:nvSpPr>
        <p:spPr>
          <a:xfrm>
            <a:off x="8413552" y="5275421"/>
            <a:ext cx="2496264" cy="312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Tanggung Jawab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8413552" y="5707261"/>
            <a:ext cx="5517952" cy="638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Semua personel harus memahami dan melaksanakan tanggung jawab mereka dengan baik.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6414492" y="6412230"/>
            <a:ext cx="698897" cy="22860"/>
          </a:xfrm>
          <a:prstGeom prst="roundRect">
            <a:avLst>
              <a:gd name="adj" fmla="val 366921"/>
            </a:avLst>
          </a:prstGeom>
          <a:solidFill>
            <a:srgbClr val="E5BEB2"/>
          </a:solidFill>
          <a:ln/>
        </p:spPr>
      </p:sp>
      <p:sp>
        <p:nvSpPr>
          <p:cNvPr id="16" name="Shape 13"/>
          <p:cNvSpPr/>
          <p:nvPr/>
        </p:nvSpPr>
        <p:spPr>
          <a:xfrm>
            <a:off x="7090529" y="6198989"/>
            <a:ext cx="449342" cy="449342"/>
          </a:xfrm>
          <a:prstGeom prst="roundRect">
            <a:avLst>
              <a:gd name="adj" fmla="val 18667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230428" y="6273879"/>
            <a:ext cx="169545" cy="2995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3</a:t>
            </a:r>
            <a:endParaRPr lang="en-US" sz="2350" dirty="0"/>
          </a:p>
        </p:txBody>
      </p:sp>
      <p:sp>
        <p:nvSpPr>
          <p:cNvPr id="18" name="Text 15"/>
          <p:cNvSpPr/>
          <p:nvPr/>
        </p:nvSpPr>
        <p:spPr>
          <a:xfrm>
            <a:off x="3720584" y="6173986"/>
            <a:ext cx="2496264" cy="312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Komunikasi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698897" y="6605826"/>
            <a:ext cx="5517952" cy="638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Komunikasi yang efektif harus dibangun di seluruh organisasi laboratorium.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62330" y="610791"/>
            <a:ext cx="7592139" cy="1385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50"/>
              </a:lnSpc>
              <a:buNone/>
            </a:pPr>
            <a:r>
              <a:rPr lang="en-US" sz="43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Sistem Manajemen Mutu Laboratorium</a:t>
            </a:r>
            <a:endParaRPr lang="en-US" sz="4350" dirty="0"/>
          </a:p>
        </p:txBody>
      </p:sp>
      <p:sp>
        <p:nvSpPr>
          <p:cNvPr id="4" name="Shape 1"/>
          <p:cNvSpPr/>
          <p:nvPr/>
        </p:nvSpPr>
        <p:spPr>
          <a:xfrm>
            <a:off x="6262330" y="2328743"/>
            <a:ext cx="3685223" cy="2356842"/>
          </a:xfrm>
          <a:prstGeom prst="roundRect">
            <a:avLst>
              <a:gd name="adj" fmla="val 3951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91645" y="2558058"/>
            <a:ext cx="2771180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Dokumentasi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6491645" y="3037522"/>
            <a:ext cx="3226594" cy="14187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Laboratorium harus memiliki dokumentasi yang lengkap dan terkendali untuk semua proses dan prosedur.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10169247" y="2328743"/>
            <a:ext cx="3685223" cy="2356842"/>
          </a:xfrm>
          <a:prstGeom prst="roundRect">
            <a:avLst>
              <a:gd name="adj" fmla="val 3951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398562" y="2558058"/>
            <a:ext cx="2771180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Audit Internal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10398562" y="3037522"/>
            <a:ext cx="3226594" cy="14187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Audit internal secara berkala dilakukan untuk memantau dan meningkatkan sistem manajemen mutu.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262330" y="4907280"/>
            <a:ext cx="3685223" cy="2711529"/>
          </a:xfrm>
          <a:prstGeom prst="roundRect">
            <a:avLst>
              <a:gd name="adj" fmla="val 3434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491645" y="5136594"/>
            <a:ext cx="2771180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Tindakan Korektif</a:t>
            </a:r>
            <a:endParaRPr lang="en-US" sz="2150" dirty="0"/>
          </a:p>
        </p:txBody>
      </p:sp>
      <p:sp>
        <p:nvSpPr>
          <p:cNvPr id="12" name="Text 9"/>
          <p:cNvSpPr/>
          <p:nvPr/>
        </p:nvSpPr>
        <p:spPr>
          <a:xfrm>
            <a:off x="6491645" y="5616059"/>
            <a:ext cx="3226594" cy="1773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Laboratorium harus mengidentifikasi dan menerapkan tindakan korektif untuk mencegah masalah berulang.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10169247" y="4907280"/>
            <a:ext cx="3685223" cy="2711529"/>
          </a:xfrm>
          <a:prstGeom prst="roundRect">
            <a:avLst>
              <a:gd name="adj" fmla="val 3434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0398562" y="5136594"/>
            <a:ext cx="3226594" cy="692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Perbaikan Berkelanjutan</a:t>
            </a:r>
            <a:endParaRPr lang="en-US" sz="2150" dirty="0"/>
          </a:p>
        </p:txBody>
      </p:sp>
      <p:sp>
        <p:nvSpPr>
          <p:cNvPr id="15" name="Text 12"/>
          <p:cNvSpPr/>
          <p:nvPr/>
        </p:nvSpPr>
        <p:spPr>
          <a:xfrm>
            <a:off x="10398562" y="5962531"/>
            <a:ext cx="3226594" cy="10640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Sistem manajemen mutu harus secara terus-menerus dievaluasi dan ditingkatkan.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639979"/>
            <a:ext cx="1137249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Personel Laboratorium dan Kompetensi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4688919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93790" y="54827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Pendidikan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793790" y="5973128"/>
            <a:ext cx="30054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Personel harus memiliki latar belakang pendidikan yang sesuai.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9446" y="4688919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139446" y="54827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Pelatihan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4139446" y="5973128"/>
            <a:ext cx="3005614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Personel harus mengikuti pelatihan yang terus-menerus untuk meningkatkan kompetensi.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5221" y="4688919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485221" y="54827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Pengalaman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7485221" y="5973128"/>
            <a:ext cx="300561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Personel harus memiliki pengalaman yang memadai di bidang mereka.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30997" y="4688919"/>
            <a:ext cx="566976" cy="56697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0830997" y="54827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Evaluasi</a:t>
            </a:r>
            <a:endParaRPr lang="en-US" sz="2200" dirty="0"/>
          </a:p>
        </p:txBody>
      </p:sp>
      <p:sp>
        <p:nvSpPr>
          <p:cNvPr id="15" name="Text 8"/>
          <p:cNvSpPr/>
          <p:nvPr/>
        </p:nvSpPr>
        <p:spPr>
          <a:xfrm>
            <a:off x="10830997" y="5973128"/>
            <a:ext cx="300561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Kompetensi personel harus dievaluasi secara berkala.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62389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4616" y="3528536"/>
            <a:ext cx="12619792" cy="656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150"/>
              </a:lnSpc>
              <a:buNone/>
            </a:pPr>
            <a:r>
              <a:rPr lang="en-US" sz="41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Fasilitas dan Kondisi Lingkungan Laboratorium</a:t>
            </a:r>
            <a:endParaRPr lang="en-US" sz="41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616" y="4499372"/>
            <a:ext cx="4386977" cy="83962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44523" y="5653802"/>
            <a:ext cx="2623899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Ruangan</a:t>
            </a:r>
            <a:endParaRPr lang="en-US" sz="2050" dirty="0"/>
          </a:p>
        </p:txBody>
      </p:sp>
      <p:sp>
        <p:nvSpPr>
          <p:cNvPr id="6" name="Text 2"/>
          <p:cNvSpPr/>
          <p:nvPr/>
        </p:nvSpPr>
        <p:spPr>
          <a:xfrm>
            <a:off x="944523" y="6107668"/>
            <a:ext cx="3967163" cy="671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Laboratorium harus memiliki ruangan yang memadai dan tertata dengan baik.</a:t>
            </a:r>
            <a:endParaRPr lang="en-US" sz="16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1593" y="4499372"/>
            <a:ext cx="4387096" cy="83962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331500" y="5653802"/>
            <a:ext cx="2623899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Lingkungan</a:t>
            </a:r>
            <a:endParaRPr lang="en-US" sz="2050" dirty="0"/>
          </a:p>
        </p:txBody>
      </p:sp>
      <p:sp>
        <p:nvSpPr>
          <p:cNvPr id="9" name="Text 4"/>
          <p:cNvSpPr/>
          <p:nvPr/>
        </p:nvSpPr>
        <p:spPr>
          <a:xfrm>
            <a:off x="5331500" y="6107668"/>
            <a:ext cx="3967282" cy="10072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Kondisi lingkungan, seperti suhu, kelembaban, dan kebersihan, harus terkendali.</a:t>
            </a:r>
            <a:endParaRPr lang="en-US" sz="16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8688" y="4499372"/>
            <a:ext cx="4387096" cy="83962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718596" y="5653802"/>
            <a:ext cx="2623899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Keselamatan</a:t>
            </a:r>
            <a:endParaRPr lang="en-US" sz="2050" dirty="0"/>
          </a:p>
        </p:txBody>
      </p:sp>
      <p:sp>
        <p:nvSpPr>
          <p:cNvPr id="12" name="Text 6"/>
          <p:cNvSpPr/>
          <p:nvPr/>
        </p:nvSpPr>
        <p:spPr>
          <a:xfrm>
            <a:off x="9718596" y="6107668"/>
            <a:ext cx="3967282" cy="10072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Laboratorium harus mematuhi standar keselamatan dan kesehatan yang berlaku.</a:t>
            </a:r>
            <a:endParaRPr lang="en-US" sz="1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85511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Peralatan Laboratorium dan Ketelusuran Pengukuran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417004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Pemeliharaan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751189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Peralatan laboratorium harus dipelihara dan dikalibrasi secara teratur.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5332928" y="417004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Ketelusuran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32928" y="4751189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Hasil pengukuran harus dapat ditelusuri kembali ke standar yang berlaku.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872067" y="417004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Validasi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72067" y="4751189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Metode pengujian dan kalibrasi harus divalidasi untuk memastikan keandalan hasil.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9735" y="750689"/>
            <a:ext cx="7664529" cy="13208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Proses Pengujian dan Kalibrasi</a:t>
            </a:r>
            <a:endParaRPr lang="en-US" sz="4150" dirty="0"/>
          </a:p>
        </p:txBody>
      </p:sp>
      <p:sp>
        <p:nvSpPr>
          <p:cNvPr id="4" name="Shape 1"/>
          <p:cNvSpPr/>
          <p:nvPr/>
        </p:nvSpPr>
        <p:spPr>
          <a:xfrm>
            <a:off x="1045250" y="2388513"/>
            <a:ext cx="22860" cy="5090398"/>
          </a:xfrm>
          <a:prstGeom prst="roundRect">
            <a:avLst>
              <a:gd name="adj" fmla="val 388338"/>
            </a:avLst>
          </a:prstGeom>
          <a:solidFill>
            <a:srgbClr val="E5BEB2"/>
          </a:solidFill>
          <a:ln/>
        </p:spPr>
      </p:sp>
      <p:sp>
        <p:nvSpPr>
          <p:cNvPr id="5" name="Shape 2"/>
          <p:cNvSpPr/>
          <p:nvPr/>
        </p:nvSpPr>
        <p:spPr>
          <a:xfrm>
            <a:off x="1271588" y="2852618"/>
            <a:ext cx="739735" cy="22860"/>
          </a:xfrm>
          <a:prstGeom prst="roundRect">
            <a:avLst>
              <a:gd name="adj" fmla="val 388338"/>
            </a:avLst>
          </a:prstGeom>
          <a:solidFill>
            <a:srgbClr val="E5BEB2"/>
          </a:solidFill>
          <a:ln/>
        </p:spPr>
      </p:sp>
      <p:sp>
        <p:nvSpPr>
          <p:cNvPr id="6" name="Shape 3"/>
          <p:cNvSpPr/>
          <p:nvPr/>
        </p:nvSpPr>
        <p:spPr>
          <a:xfrm>
            <a:off x="818912" y="2626281"/>
            <a:ext cx="475536" cy="475536"/>
          </a:xfrm>
          <a:prstGeom prst="roundRect">
            <a:avLst>
              <a:gd name="adj" fmla="val 18668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84052" y="2705457"/>
            <a:ext cx="145256" cy="317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1</a:t>
            </a:r>
            <a:endParaRPr lang="en-US" sz="2450" dirty="0"/>
          </a:p>
        </p:txBody>
      </p:sp>
      <p:sp>
        <p:nvSpPr>
          <p:cNvPr id="8" name="Text 5"/>
          <p:cNvSpPr/>
          <p:nvPr/>
        </p:nvSpPr>
        <p:spPr>
          <a:xfrm>
            <a:off x="2219087" y="2599849"/>
            <a:ext cx="2641997" cy="330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Prosedur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2219087" y="3056811"/>
            <a:ext cx="6185178" cy="67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Laboratorium harus memiliki prosedur yang terdokumentasi untuk semua proses pengujian dan kalibrasi.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1271588" y="4619863"/>
            <a:ext cx="739735" cy="22860"/>
          </a:xfrm>
          <a:prstGeom prst="roundRect">
            <a:avLst>
              <a:gd name="adj" fmla="val 388338"/>
            </a:avLst>
          </a:prstGeom>
          <a:solidFill>
            <a:srgbClr val="E5BEB2"/>
          </a:solidFill>
          <a:ln/>
        </p:spPr>
      </p:sp>
      <p:sp>
        <p:nvSpPr>
          <p:cNvPr id="11" name="Shape 8"/>
          <p:cNvSpPr/>
          <p:nvPr/>
        </p:nvSpPr>
        <p:spPr>
          <a:xfrm>
            <a:off x="818912" y="4393525"/>
            <a:ext cx="475536" cy="475536"/>
          </a:xfrm>
          <a:prstGeom prst="roundRect">
            <a:avLst>
              <a:gd name="adj" fmla="val 18668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60715" y="4472702"/>
            <a:ext cx="191810" cy="317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2</a:t>
            </a:r>
            <a:endParaRPr lang="en-US" sz="2450" dirty="0"/>
          </a:p>
        </p:txBody>
      </p:sp>
      <p:sp>
        <p:nvSpPr>
          <p:cNvPr id="13" name="Text 10"/>
          <p:cNvSpPr/>
          <p:nvPr/>
        </p:nvSpPr>
        <p:spPr>
          <a:xfrm>
            <a:off x="2219087" y="4367093"/>
            <a:ext cx="2641997" cy="330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Pemantauan</a:t>
            </a:r>
            <a:endParaRPr lang="en-US" sz="2050" dirty="0"/>
          </a:p>
        </p:txBody>
      </p:sp>
      <p:sp>
        <p:nvSpPr>
          <p:cNvPr id="14" name="Text 11"/>
          <p:cNvSpPr/>
          <p:nvPr/>
        </p:nvSpPr>
        <p:spPr>
          <a:xfrm>
            <a:off x="2219087" y="4824055"/>
            <a:ext cx="6185178" cy="67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Proses pengujian dan kalibrasi harus dipantau secara terus-menerus untuk memastikan konsistensi.</a:t>
            </a:r>
            <a:endParaRPr lang="en-US" sz="1650" dirty="0"/>
          </a:p>
        </p:txBody>
      </p:sp>
      <p:sp>
        <p:nvSpPr>
          <p:cNvPr id="15" name="Shape 12"/>
          <p:cNvSpPr/>
          <p:nvPr/>
        </p:nvSpPr>
        <p:spPr>
          <a:xfrm>
            <a:off x="1271588" y="6387108"/>
            <a:ext cx="739735" cy="22860"/>
          </a:xfrm>
          <a:prstGeom prst="roundRect">
            <a:avLst>
              <a:gd name="adj" fmla="val 388338"/>
            </a:avLst>
          </a:prstGeom>
          <a:solidFill>
            <a:srgbClr val="E5BEB2"/>
          </a:solidFill>
          <a:ln/>
        </p:spPr>
      </p:sp>
      <p:sp>
        <p:nvSpPr>
          <p:cNvPr id="16" name="Shape 13"/>
          <p:cNvSpPr/>
          <p:nvPr/>
        </p:nvSpPr>
        <p:spPr>
          <a:xfrm>
            <a:off x="818912" y="6160770"/>
            <a:ext cx="475536" cy="475536"/>
          </a:xfrm>
          <a:prstGeom prst="roundRect">
            <a:avLst>
              <a:gd name="adj" fmla="val 18668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966907" y="6239947"/>
            <a:ext cx="179427" cy="317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3</a:t>
            </a:r>
            <a:endParaRPr lang="en-US" sz="2450" dirty="0"/>
          </a:p>
        </p:txBody>
      </p:sp>
      <p:sp>
        <p:nvSpPr>
          <p:cNvPr id="18" name="Text 15"/>
          <p:cNvSpPr/>
          <p:nvPr/>
        </p:nvSpPr>
        <p:spPr>
          <a:xfrm>
            <a:off x="2219087" y="6134338"/>
            <a:ext cx="2693432" cy="330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Penanganan Sampel</a:t>
            </a:r>
            <a:endParaRPr lang="en-US" sz="2050" dirty="0"/>
          </a:p>
        </p:txBody>
      </p:sp>
      <p:sp>
        <p:nvSpPr>
          <p:cNvPr id="19" name="Text 16"/>
          <p:cNvSpPr/>
          <p:nvPr/>
        </p:nvSpPr>
        <p:spPr>
          <a:xfrm>
            <a:off x="2219087" y="6591300"/>
            <a:ext cx="6185178" cy="67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Sampel harus ditangani dengan cara yang tepat untuk menjaga integritas dan keandalan hasil.</a:t>
            </a:r>
            <a:endParaRPr lang="en-US" sz="16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711637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Pelaporan Hasil dan Jaminan Mutu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469356"/>
            <a:ext cx="3664863" cy="2410897"/>
          </a:xfrm>
          <a:prstGeom prst="roundRect">
            <a:avLst>
              <a:gd name="adj" fmla="val 3952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8224" y="270379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Laporan Hasil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3194209"/>
            <a:ext cx="319599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Hasil pengujian dan kalibrasi harus dilaporkan dengan jelas, akurat, dan dapat dipertanggungjawabkan.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2469356"/>
            <a:ext cx="3664863" cy="2410897"/>
          </a:xfrm>
          <a:prstGeom prst="roundRect">
            <a:avLst>
              <a:gd name="adj" fmla="val 3952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919901" y="270379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Jaminan Mutu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19901" y="3194209"/>
            <a:ext cx="319599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Laboratorium harus memiliki program jaminan mutu yang komprehensif untuk memastikan hasil yang andal.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107067"/>
            <a:ext cx="3664863" cy="2410897"/>
          </a:xfrm>
          <a:prstGeom prst="roundRect">
            <a:avLst>
              <a:gd name="adj" fmla="val 3952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28224" y="534150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Umpan Balik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8224" y="5831919"/>
            <a:ext cx="319599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Laboratorium harus secara proaktif mencari umpan balik dari pelanggan untuk perbaikan berkelanjutan.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4685467" y="5107067"/>
            <a:ext cx="3664863" cy="2410897"/>
          </a:xfrm>
          <a:prstGeom prst="roundRect">
            <a:avLst>
              <a:gd name="adj" fmla="val 3952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919901" y="534150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Akreditasi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4919901" y="5831919"/>
            <a:ext cx="319599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Akreditasi ISO 17025 memberikan pengakuan resmi atas kompetensi dan integritas laboratorium.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484</Words>
  <Application>Microsoft Office PowerPoint</Application>
  <PresentationFormat>Custom</PresentationFormat>
  <Paragraphs>91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Open Sans</vt:lpstr>
      <vt:lpstr>Arial</vt:lpstr>
      <vt:lpstr>Merriweather Bold</vt:lpstr>
      <vt:lpstr>Open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yudiansyah sukmana</cp:lastModifiedBy>
  <cp:revision>2</cp:revision>
  <dcterms:created xsi:type="dcterms:W3CDTF">2024-10-14T04:10:15Z</dcterms:created>
  <dcterms:modified xsi:type="dcterms:W3CDTF">2024-10-14T04:13:38Z</dcterms:modified>
</cp:coreProperties>
</file>